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4" r:id="rId2"/>
    <p:sldId id="257" r:id="rId3"/>
    <p:sldId id="354" r:id="rId4"/>
    <p:sldId id="325" r:id="rId5"/>
    <p:sldId id="334" r:id="rId6"/>
    <p:sldId id="335" r:id="rId7"/>
    <p:sldId id="336" r:id="rId8"/>
    <p:sldId id="353" r:id="rId9"/>
    <p:sldId id="350" r:id="rId10"/>
    <p:sldId id="338" r:id="rId11"/>
    <p:sldId id="339" r:id="rId12"/>
    <p:sldId id="340" r:id="rId13"/>
    <p:sldId id="341" r:id="rId14"/>
    <p:sldId id="343" r:id="rId15"/>
    <p:sldId id="342" r:id="rId16"/>
    <p:sldId id="345" r:id="rId17"/>
    <p:sldId id="344" r:id="rId18"/>
    <p:sldId id="347" r:id="rId19"/>
    <p:sldId id="352" r:id="rId20"/>
    <p:sldId id="351" r:id="rId21"/>
    <p:sldId id="355" r:id="rId22"/>
    <p:sldId id="356" r:id="rId23"/>
    <p:sldId id="329" r:id="rId24"/>
    <p:sldId id="357" r:id="rId25"/>
    <p:sldId id="349" r:id="rId26"/>
    <p:sldId id="358" r:id="rId27"/>
    <p:sldId id="348" r:id="rId28"/>
    <p:sldId id="321" r:id="rId29"/>
  </p:sldIdLst>
  <p:sldSz cx="9144000" cy="5145088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468A9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59251" autoAdjust="0"/>
  </p:normalViewPr>
  <p:slideViewPr>
    <p:cSldViewPr>
      <p:cViewPr varScale="1">
        <p:scale>
          <a:sx n="64" d="100"/>
          <a:sy n="64" d="100"/>
        </p:scale>
        <p:origin x="452" y="40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A14F398-E279-4563-97D7-CD45B0F01439}" type="datetimeFigureOut">
              <a:rPr lang="zh-CN" altLang="en-US" smtClean="0"/>
              <a:pPr/>
              <a:t>2020/8/13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F30D575-0996-4A75-BB26-7F3A64A101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75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大家好，我叫</a:t>
            </a:r>
            <a:r>
              <a:rPr lang="en-US" altLang="zh-CN" dirty="0"/>
              <a:t>wzp</a:t>
            </a:r>
            <a:r>
              <a:rPr lang="zh-CN" altLang="en-US" dirty="0"/>
              <a:t>，目前的岗位是</a:t>
            </a:r>
            <a:r>
              <a:rPr lang="en-US" altLang="zh-CN" dirty="0" err="1"/>
              <a:t>c#</a:t>
            </a:r>
            <a:r>
              <a:rPr lang="zh-CN" altLang="en-US" dirty="0"/>
              <a:t>开发工程师，入职时间是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日，所以来佳都已经两个多月了，所以在此进行述职报告，跟各位报告一下我过去两个多月主要做了什么。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深入使用 </a:t>
            </a:r>
            <a:r>
              <a:rPr lang="en-US" altLang="zh-CN" dirty="0" err="1"/>
              <a:t>iconics</a:t>
            </a:r>
            <a:r>
              <a:rPr lang="en-US" altLang="zh-CN" dirty="0"/>
              <a:t> 64</a:t>
            </a:r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WPF</a:t>
            </a:r>
            <a:r>
              <a:rPr lang="zh-CN" altLang="en-US" dirty="0"/>
              <a:t>开发了一个网线，用于对比性能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49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六位一体的软件解决方案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拖拉拽完成界面，所见所得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通过完成线网，来进行深度试用，对比软件的优劣势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8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21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/>
              <a:t>导入</a:t>
            </a:r>
            <a:r>
              <a:rPr lang="en-US" altLang="zh-CN" dirty="0"/>
              <a:t>SVG</a:t>
            </a:r>
            <a:r>
              <a:rPr lang="zh-CN" altLang="en-US" dirty="0"/>
              <a:t>完成线网图</a:t>
            </a:r>
            <a:endParaRPr lang="en-US" altLang="zh-CN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/>
              <a:t>绑定站点和小车动画</a:t>
            </a:r>
            <a:endParaRPr lang="en-US" altLang="zh-CN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/>
              <a:t>绑定接口实现动态变化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可以实现到</a:t>
            </a:r>
            <a:r>
              <a:rPr lang="en-US" altLang="zh-CN" dirty="0"/>
              <a:t>WPF</a:t>
            </a:r>
            <a:r>
              <a:rPr lang="zh-CN" altLang="en-US" dirty="0"/>
              <a:t>大部分的效果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使用简单，功能齐全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必须使用对应的客户端运行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难以集成到我们现有的项目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拖拉拽完成，界面复杂的话工作量很大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无法抽象，不好维护和迭代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9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xbap</a:t>
            </a:r>
            <a:r>
              <a:rPr lang="zh-CN" altLang="en-US" dirty="0"/>
              <a:t>技术实现，技术已经被抛弃了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必须部署到</a:t>
            </a:r>
            <a:r>
              <a:rPr lang="en-US" altLang="zh-CN" dirty="0" err="1"/>
              <a:t>iis</a:t>
            </a:r>
            <a:r>
              <a:rPr lang="zh-CN" altLang="en-US" dirty="0"/>
              <a:t>服务器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无法在</a:t>
            </a:r>
            <a:r>
              <a:rPr lang="en-US" altLang="zh-CN" dirty="0"/>
              <a:t>chrome</a:t>
            </a:r>
            <a:r>
              <a:rPr lang="zh-CN" altLang="en-US" dirty="0"/>
              <a:t>中使用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ie9</a:t>
            </a:r>
            <a:r>
              <a:rPr lang="zh-CN" altLang="en-US" dirty="0"/>
              <a:t>以上必须手动添加信任站点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9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6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SVG</a:t>
            </a:r>
            <a:r>
              <a:rPr lang="zh-CN" altLang="en-US" dirty="0"/>
              <a:t>导入形成线网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路径动画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贝塞尔曲线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5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40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73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缺少不同小组成员合作的经验和流程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文档不一定，接口测试覆盖不全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一个良好的探索，把相同技术的开发当成资源池，达到良好的调配和资源利用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34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8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同事对新技术积极热情，公司提倡员工主动试错。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同事主动帮助</a:t>
            </a:r>
            <a:endParaRPr lang="en-US" altLang="zh-CN" dirty="0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21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98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9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60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9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ea typeface="+mn-ea"/>
              </a:rPr>
              <a:t>界面组件多，需要监控所有组件的性能，防止有短板拖慢界面的速度。</a:t>
            </a:r>
            <a:endParaRPr lang="en-US" altLang="zh-CN" sz="28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ea typeface="+mn-ea"/>
              </a:rPr>
              <a:t>不能给每个组件添加监控代码，硬耦合、不好维护、业务无关。</a:t>
            </a:r>
            <a:endParaRPr lang="en-US" altLang="zh-CN" sz="28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ea typeface="+mn-ea"/>
              </a:rPr>
              <a:t>通过</a:t>
            </a:r>
            <a:r>
              <a:rPr lang="en-US" altLang="zh-CN" sz="2800" dirty="0" err="1">
                <a:latin typeface="+mn-ea"/>
                <a:ea typeface="+mn-ea"/>
              </a:rPr>
              <a:t>ioc</a:t>
            </a:r>
            <a:r>
              <a:rPr lang="zh-CN" altLang="en-US" sz="2800" dirty="0">
                <a:latin typeface="+mn-ea"/>
                <a:ea typeface="+mn-ea"/>
              </a:rPr>
              <a:t>容器集中管理的功能，在其中加入了切面，完成了一个地方对所有控件的性能监控。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3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Handycontrol</a:t>
            </a:r>
            <a:r>
              <a:rPr lang="en-US" altLang="zh-CN" dirty="0"/>
              <a:t> </a:t>
            </a:r>
            <a:r>
              <a:rPr lang="zh-CN" altLang="en-US" dirty="0"/>
              <a:t>增加登录动画，减少用户焦虑。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2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修复 </a:t>
            </a:r>
            <a:r>
              <a:rPr lang="en-US" altLang="zh-CN" dirty="0" err="1"/>
              <a:t>cefsharp</a:t>
            </a:r>
            <a:r>
              <a:rPr lang="en-US" altLang="zh-CN" dirty="0"/>
              <a:t> </a:t>
            </a:r>
            <a:r>
              <a:rPr lang="zh-CN" altLang="en-US" dirty="0"/>
              <a:t>在程序退出后无法自动</a:t>
            </a:r>
            <a:r>
              <a:rPr lang="en-US" altLang="zh-CN" dirty="0"/>
              <a:t>kill</a:t>
            </a:r>
            <a:r>
              <a:rPr lang="zh-CN" altLang="en-US" dirty="0"/>
              <a:t>的</a:t>
            </a:r>
            <a:r>
              <a:rPr lang="en-US" altLang="zh-CN" dirty="0"/>
              <a:t>bug</a:t>
            </a:r>
          </a:p>
          <a:p>
            <a:r>
              <a:rPr lang="zh-CN" altLang="en-US" dirty="0"/>
              <a:t>修复 </a:t>
            </a:r>
            <a:r>
              <a:rPr lang="en-US" altLang="zh-CN" dirty="0" err="1"/>
              <a:t>cctv</a:t>
            </a:r>
            <a:r>
              <a:rPr lang="en-US" altLang="zh-CN" dirty="0"/>
              <a:t> </a:t>
            </a:r>
            <a:r>
              <a:rPr lang="zh-CN" altLang="en-US" dirty="0"/>
              <a:t>加载慢的</a:t>
            </a:r>
            <a:r>
              <a:rPr lang="en-US" altLang="zh-CN" dirty="0"/>
              <a:t>bug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0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68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对比多种技术，排除了无法达到实现我们要求的技术，主要对比了</a:t>
            </a:r>
            <a:r>
              <a:rPr lang="en-US" altLang="zh-CN" dirty="0"/>
              <a:t>iconics64 </a:t>
            </a:r>
            <a:r>
              <a:rPr lang="zh-CN" altLang="en-US" dirty="0"/>
              <a:t>和 </a:t>
            </a:r>
            <a:r>
              <a:rPr lang="en-US" altLang="zh-CN" dirty="0" err="1"/>
              <a:t>ht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39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FDB555-FB17-4F63-BD27-1B654BE1C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39E59B0-ABC7-4279-AEC4-3269AD786C83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768244" y="419272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698D24-4F14-41FE-BDC0-8E486DAF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F66FBD-0AC2-40EE-8F60-FF97283CECE6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895227-4398-4B00-99E4-5B5DBBC3C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DC8154-AEC5-4BBC-8DF9-F66F19FFF60C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5E327C-8FDA-46E0-ADF9-C2584D7B2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FB7313-22A6-4CF9-9BE7-71143CF54027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702115E-07FC-47AE-8678-8B681C689199}" type="datetimeFigureOut">
              <a:rPr lang="zh-CN" altLang="en-US" smtClean="0"/>
              <a:pPr/>
              <a:t>2020/8/13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70" r:id="rId20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256" y="2982480"/>
            <a:ext cx="466551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工作感想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14853" y="3249997"/>
            <a:ext cx="2844316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汇报人：翁泽鹏    导师：吴堂园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4256" y="2101007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转正述职报告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C83-2B61-4681-8E89-F2EDF7C308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560369"/>
            <a:ext cx="2041638" cy="4590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508558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GraphWroX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/Workbench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5104244" y="3577649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Path/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贝塞尔曲线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虚线动画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41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77621" y="869889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简介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46380-96C1-429F-BA68-556FDECE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20" y="1168388"/>
            <a:ext cx="515252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02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47974" y="844352"/>
            <a:ext cx="465211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模拟数据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WebApi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)/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数据源发布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(Workbench)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BE2700-9830-45F6-B9AC-B6C849747E72}"/>
              </a:ext>
            </a:extLst>
          </p:cNvPr>
          <p:cNvGrpSpPr/>
          <p:nvPr/>
        </p:nvGrpSpPr>
        <p:grpSpPr>
          <a:xfrm>
            <a:off x="755576" y="1168388"/>
            <a:ext cx="7877178" cy="3562510"/>
            <a:chOff x="496163" y="1134270"/>
            <a:chExt cx="8249594" cy="37309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DF4748E-17CB-404E-BEC7-C244E8F9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163" y="1143234"/>
              <a:ext cx="3391761" cy="372197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DC676C-55BC-4FF2-A623-680D5986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932" y="1134270"/>
              <a:ext cx="4785825" cy="372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647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设计界面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GraphWorX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F3D28-F3A2-4B39-B2BF-2E55266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31600"/>
            <a:ext cx="6768752" cy="35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05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(CS)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29AA5-D580-43DD-BBDE-D8447EC6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81" y="1231600"/>
            <a:ext cx="6773548" cy="36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(BS)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EF554B-A434-462C-8D72-F7DDDA2C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231600"/>
            <a:ext cx="6025523" cy="36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12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447764" y="1660299"/>
            <a:ext cx="1616869" cy="86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门槛低。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功能全面。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36096" y="3035150"/>
            <a:ext cx="2118122" cy="82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操作繁琐。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多端支持不够完善。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1673DF-1CE1-4E7F-9A5E-355BFC875A8A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1547CB9-4850-4341-8F82-087BEDE6FEED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550473-85E2-47EA-BB3E-0D9680496B3C}"/>
              </a:ext>
            </a:extLst>
          </p:cNvPr>
          <p:cNvGrpSpPr/>
          <p:nvPr/>
        </p:nvGrpSpPr>
        <p:grpSpPr>
          <a:xfrm>
            <a:off x="3650458" y="2803558"/>
            <a:ext cx="1616869" cy="1673055"/>
            <a:chOff x="3650458" y="2803558"/>
            <a:chExt cx="1616869" cy="1673055"/>
          </a:xfrm>
        </p:grpSpPr>
        <p:sp>
          <p:nvSpPr>
            <p:cNvPr id="5" name="下箭头 10"/>
            <p:cNvSpPr>
              <a:spLocks noChangeArrowheads="1"/>
            </p:cNvSpPr>
            <p:nvPr/>
          </p:nvSpPr>
          <p:spPr bwMode="auto">
            <a:xfrm>
              <a:off x="3650458" y="2803558"/>
              <a:ext cx="1616869" cy="1673055"/>
            </a:xfrm>
            <a:prstGeom prst="downArrow">
              <a:avLst>
                <a:gd name="adj1" fmla="val 50000"/>
                <a:gd name="adj2" fmla="val 49992"/>
              </a:avLst>
            </a:prstGeom>
            <a:solidFill>
              <a:schemeClr val="accent2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92051F9-DE73-4D47-9579-12CAB3EC8FA4}"/>
                </a:ext>
              </a:extLst>
            </p:cNvPr>
            <p:cNvSpPr txBox="1"/>
            <p:nvPr/>
          </p:nvSpPr>
          <p:spPr>
            <a:xfrm>
              <a:off x="4257614" y="3010291"/>
              <a:ext cx="396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劣势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810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117DC4-7A72-40DD-8E72-3A6E633B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96" y="1231600"/>
            <a:ext cx="7096941" cy="36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43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10"/>
          <p:cNvSpPr>
            <a:spLocks noChangeArrowheads="1"/>
          </p:cNvSpPr>
          <p:nvPr/>
        </p:nvSpPr>
        <p:spPr bwMode="auto">
          <a:xfrm>
            <a:off x="3650458" y="2803558"/>
            <a:ext cx="1616869" cy="167305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2"/>
          </a:solidFill>
          <a:ln w="25400">
            <a:noFill/>
            <a:bevel/>
            <a:headEnd/>
            <a:tailEnd/>
          </a:ln>
        </p:spPr>
        <p:txBody>
          <a:bodyPr lIns="68568" tIns="34284" rIns="68568" bIns="34284"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121693" y="1826665"/>
            <a:ext cx="152757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性能良好。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粒度小，可控。</a:t>
            </a: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72100" y="3007384"/>
            <a:ext cx="211812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工作量大。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需要对业务有足够的了解。</a:t>
            </a: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5C5EB4-868D-4E7B-B786-9F46AF6AB7F6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7ABC61A-C9B3-45F7-9200-415731D37394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ABF082-A1CB-40CE-AEFE-A74678584ADB}"/>
              </a:ext>
            </a:extLst>
          </p:cNvPr>
          <p:cNvSpPr txBox="1"/>
          <p:nvPr/>
        </p:nvSpPr>
        <p:spPr>
          <a:xfrm>
            <a:off x="4257614" y="3010291"/>
            <a:ext cx="39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389426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405012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011E069-B19F-4AE5-BC71-93ACC8A6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5C8AB24-C361-438C-8C21-B28815BE0A25}"/>
              </a:ext>
            </a:extLst>
          </p:cNvPr>
          <p:cNvSpPr/>
          <p:nvPr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835696" cy="4680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51820" y="1475438"/>
            <a:ext cx="905504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20272" y="2176500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87824" y="2897307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921921" y="1456420"/>
            <a:ext cx="2916324" cy="307777"/>
            <a:chOff x="5349226" y="1997656"/>
            <a:chExt cx="4272984" cy="731102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6" y="1997656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9" y="2140496"/>
            <a:ext cx="2916706" cy="307777"/>
            <a:chOff x="2569789" y="3646464"/>
            <a:chExt cx="4272984" cy="731102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46464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工作体会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7" y="2840565"/>
            <a:ext cx="2916324" cy="307777"/>
            <a:chOff x="5349226" y="5317911"/>
            <a:chExt cx="4272984" cy="731102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70989" y="5317911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自我评价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092280" y="3653391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4" y="3605363"/>
            <a:ext cx="2916706" cy="307777"/>
            <a:chOff x="2569789" y="3619632"/>
            <a:chExt cx="4272984" cy="731102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30760" y="3619632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未来规划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3528" y="2362907"/>
            <a:ext cx="133214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对接项目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412869" y="3179504"/>
            <a:ext cx="1427383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开发通知书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熟悉项目框架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明确目标任务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4932040" y="3577649"/>
            <a:ext cx="2420084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票卡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现金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现金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46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B54BB-0652-4267-8265-1B4C0044DF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0461"/>
            <a:ext cx="5811788" cy="1359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391246-B571-4EDE-91FB-5F600CAFFC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98" y="746141"/>
            <a:ext cx="1959658" cy="2617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4AA040-5944-4D3D-AEE5-7AAF4BA80D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0532"/>
            <a:ext cx="3060340" cy="2394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4E77A3-343B-4E09-AF29-51537B6659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30" y="2188618"/>
            <a:ext cx="3060340" cy="2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905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工作体会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98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 noChangeAspect="1"/>
          </p:cNvSpPr>
          <p:nvPr/>
        </p:nvSpPr>
        <p:spPr bwMode="auto">
          <a:xfrm>
            <a:off x="1403463" y="1485964"/>
            <a:ext cx="2816742" cy="3659132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txBody>
          <a:bodyPr lIns="68415" tIns="34209" rIns="68415" bIns="34209"/>
          <a:lstStyle/>
          <a:p>
            <a:pPr defTabSz="825818">
              <a:defRPr/>
            </a:pPr>
            <a:endParaRPr lang="en-US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8"/>
          <p:cNvSpPr/>
          <p:nvPr/>
        </p:nvSpPr>
        <p:spPr>
          <a:xfrm>
            <a:off x="3889316" y="2982523"/>
            <a:ext cx="792544" cy="7930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0843" y="1433961"/>
            <a:ext cx="50405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认真负责</a:t>
            </a:r>
          </a:p>
        </p:txBody>
      </p:sp>
      <p:sp>
        <p:nvSpPr>
          <p:cNvPr id="32" name="Oval 35"/>
          <p:cNvSpPr/>
          <p:nvPr/>
        </p:nvSpPr>
        <p:spPr bwMode="auto">
          <a:xfrm>
            <a:off x="739584" y="2611388"/>
            <a:ext cx="703718" cy="7041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4715" y="2748011"/>
            <a:ext cx="5282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团结和谐</a:t>
            </a:r>
          </a:p>
        </p:txBody>
      </p:sp>
      <p:sp>
        <p:nvSpPr>
          <p:cNvPr id="35" name="Oval 26"/>
          <p:cNvSpPr/>
          <p:nvPr/>
        </p:nvSpPr>
        <p:spPr bwMode="auto">
          <a:xfrm>
            <a:off x="4095039" y="2130112"/>
            <a:ext cx="693914" cy="6943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2585" y="2266294"/>
            <a:ext cx="469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技术全面</a:t>
            </a:r>
          </a:p>
        </p:txBody>
      </p:sp>
      <p:sp>
        <p:nvSpPr>
          <p:cNvPr id="38" name="Oval 22"/>
          <p:cNvSpPr/>
          <p:nvPr/>
        </p:nvSpPr>
        <p:spPr bwMode="auto">
          <a:xfrm>
            <a:off x="2900822" y="1323909"/>
            <a:ext cx="650609" cy="6509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5684" y="3163588"/>
            <a:ext cx="516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高效管理</a:t>
            </a:r>
          </a:p>
        </p:txBody>
      </p:sp>
      <p:sp>
        <p:nvSpPr>
          <p:cNvPr id="41" name="Oval 18"/>
          <p:cNvSpPr/>
          <p:nvPr/>
        </p:nvSpPr>
        <p:spPr bwMode="auto">
          <a:xfrm>
            <a:off x="1551535" y="975126"/>
            <a:ext cx="679759" cy="6801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760" y="1090120"/>
            <a:ext cx="57060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探索精神</a:t>
            </a:r>
          </a:p>
        </p:txBody>
      </p:sp>
      <p:sp>
        <p:nvSpPr>
          <p:cNvPr id="43" name="Oval 18"/>
          <p:cNvSpPr/>
          <p:nvPr/>
        </p:nvSpPr>
        <p:spPr bwMode="auto">
          <a:xfrm>
            <a:off x="1414047" y="165528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1990142" y="2194938"/>
            <a:ext cx="278221" cy="2783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3582744" y="180244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1459441" y="3775535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工作体会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513629-5E65-48EE-9B00-A954061777E0}"/>
              </a:ext>
            </a:extLst>
          </p:cNvPr>
          <p:cNvSpPr txBox="1"/>
          <p:nvPr/>
        </p:nvSpPr>
        <p:spPr>
          <a:xfrm>
            <a:off x="5251005" y="1521007"/>
            <a:ext cx="2191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积极探索新技术，主动试错。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15B492-FD67-45F1-96CC-26747B2A6446}"/>
              </a:ext>
            </a:extLst>
          </p:cNvPr>
          <p:cNvSpPr txBox="1"/>
          <p:nvPr/>
        </p:nvSpPr>
        <p:spPr>
          <a:xfrm>
            <a:off x="5276012" y="3158222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流程分明，职责分明。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83CDE6-980A-4D04-A5E2-AF9B97F22B61}"/>
              </a:ext>
            </a:extLst>
          </p:cNvPr>
          <p:cNvSpPr txBox="1"/>
          <p:nvPr/>
        </p:nvSpPr>
        <p:spPr>
          <a:xfrm>
            <a:off x="5251005" y="1927572"/>
            <a:ext cx="1909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对任务完成细节要求高。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6199B1-58B6-4847-BA7C-F791D878A5C7}"/>
              </a:ext>
            </a:extLst>
          </p:cNvPr>
          <p:cNvSpPr txBox="1"/>
          <p:nvPr/>
        </p:nvSpPr>
        <p:spPr>
          <a:xfrm>
            <a:off x="5251005" y="2340258"/>
            <a:ext cx="2896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乐于分享知识，主动帮助同事完成任务。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9422B82-B3A2-4BBC-98CE-1AAED9DBC6D6}"/>
              </a:ext>
            </a:extLst>
          </p:cNvPr>
          <p:cNvSpPr txBox="1"/>
          <p:nvPr/>
        </p:nvSpPr>
        <p:spPr>
          <a:xfrm>
            <a:off x="5276012" y="2752944"/>
            <a:ext cx="2473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有良好的技术功底，技术很全面。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39" grpId="0"/>
      <p:bldP spid="42" grpId="0"/>
      <p:bldP spid="7" grpId="0"/>
      <p:bldP spid="28" grpId="0"/>
      <p:bldP spid="31" grpId="0"/>
      <p:bldP spid="34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自我评价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4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534266" y="1329885"/>
            <a:ext cx="1917631" cy="855425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按时保质完成任务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能按计划安排完成目标任务。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主动反馈进度和问题。</a:t>
            </a:r>
          </a:p>
          <a:p>
            <a:pPr algn="r">
              <a:lnSpc>
                <a:spcPct val="150000"/>
              </a:lnSpc>
            </a:pP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33016" y="1984008"/>
            <a:ext cx="2843874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业务不够熟练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第一次接触轨交行业，还需要更多时间和机会深入学习业务。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多参加业务培训和与同事学习。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98300" y="2501476"/>
            <a:ext cx="2137833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对未知的技术有积极的追求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有足够的好奇和耐心去探索没有掌握的知识。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希望能在技术生涯有更高的成就。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46604" y="3172907"/>
            <a:ext cx="2296026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还需要更高效地产出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总结工作方法，借助工具达到更多的产出。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拓展技能树，让技能更广。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577" y="3684729"/>
            <a:ext cx="2699858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快速融入团队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跟部门同事上级都相处融洽，能和谐高效地进行工作交流。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跟其他部门同事也能有效地进行沟通。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2975" y="1386205"/>
            <a:ext cx="651510" cy="651510"/>
            <a:chOff x="5485" y="2183"/>
            <a:chExt cx="1026" cy="1026"/>
          </a:xfrm>
        </p:grpSpPr>
        <p:sp>
          <p:nvSpPr>
            <p:cNvPr id="17" name="椭圆 16"/>
            <p:cNvSpPr/>
            <p:nvPr/>
          </p:nvSpPr>
          <p:spPr>
            <a:xfrm>
              <a:off x="5485" y="2183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rocket" title="Icon of a rocket"/>
            <p:cNvSpPr>
              <a:spLocks noChangeAspect="1" noEditPoints="1"/>
            </p:cNvSpPr>
            <p:nvPr/>
          </p:nvSpPr>
          <p:spPr bwMode="auto">
            <a:xfrm>
              <a:off x="5740" y="2428"/>
              <a:ext cx="547" cy="537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26330" y="2012950"/>
            <a:ext cx="651510" cy="651510"/>
            <a:chOff x="7758" y="2083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7758" y="2083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IoT" title="Icon of five circles that all connect to a center circle"/>
            <p:cNvSpPr>
              <a:spLocks noChangeAspect="1" noEditPoints="1"/>
            </p:cNvSpPr>
            <p:nvPr/>
          </p:nvSpPr>
          <p:spPr bwMode="auto">
            <a:xfrm>
              <a:off x="7992" y="2316"/>
              <a:ext cx="560" cy="561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92500" y="3686810"/>
            <a:ext cx="651510" cy="651510"/>
            <a:chOff x="5615" y="5796"/>
            <a:chExt cx="1026" cy="1026"/>
          </a:xfrm>
        </p:grpSpPr>
        <p:sp>
          <p:nvSpPr>
            <p:cNvPr id="10" name="椭圆 9"/>
            <p:cNvSpPr/>
            <p:nvPr/>
          </p:nvSpPr>
          <p:spPr>
            <a:xfrm>
              <a:off x="5615" y="5796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speedometer" title="Icon of a spedometer showing medium speed"/>
            <p:cNvSpPr>
              <a:spLocks noChangeAspect="1" noEditPoints="1"/>
            </p:cNvSpPr>
            <p:nvPr/>
          </p:nvSpPr>
          <p:spPr bwMode="auto">
            <a:xfrm>
              <a:off x="5855" y="6041"/>
              <a:ext cx="546" cy="546"/>
            </a:xfrm>
            <a:custGeom>
              <a:avLst/>
              <a:gdLst>
                <a:gd name="T0" fmla="*/ 161 w 281"/>
                <a:gd name="T1" fmla="*/ 141 h 281"/>
                <a:gd name="T2" fmla="*/ 140 w 281"/>
                <a:gd name="T3" fmla="*/ 162 h 281"/>
                <a:gd name="T4" fmla="*/ 120 w 281"/>
                <a:gd name="T5" fmla="*/ 141 h 281"/>
                <a:gd name="T6" fmla="*/ 140 w 281"/>
                <a:gd name="T7" fmla="*/ 120 h 281"/>
                <a:gd name="T8" fmla="*/ 161 w 281"/>
                <a:gd name="T9" fmla="*/ 141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177 w 281"/>
                <a:gd name="T25" fmla="*/ 46 h 281"/>
                <a:gd name="T26" fmla="*/ 104 w 281"/>
                <a:gd name="T27" fmla="*/ 46 h 281"/>
                <a:gd name="T28" fmla="*/ 40 w 281"/>
                <a:gd name="T29" fmla="*/ 141 h 281"/>
                <a:gd name="T30" fmla="*/ 67 w 281"/>
                <a:gd name="T31" fmla="*/ 210 h 281"/>
                <a:gd name="T32" fmla="*/ 140 w 281"/>
                <a:gd name="T33" fmla="*/ 39 h 281"/>
                <a:gd name="T34" fmla="*/ 140 w 281"/>
                <a:gd name="T35" fmla="*/ 11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281">
                  <a:moveTo>
                    <a:pt x="161" y="141"/>
                  </a:moveTo>
                  <a:cubicBezTo>
                    <a:pt x="161" y="152"/>
                    <a:pt x="152" y="162"/>
                    <a:pt x="140" y="162"/>
                  </a:cubicBezTo>
                  <a:cubicBezTo>
                    <a:pt x="129" y="162"/>
                    <a:pt x="120" y="152"/>
                    <a:pt x="120" y="141"/>
                  </a:cubicBezTo>
                  <a:cubicBezTo>
                    <a:pt x="120" y="129"/>
                    <a:pt x="129" y="120"/>
                    <a:pt x="140" y="120"/>
                  </a:cubicBezTo>
                  <a:cubicBezTo>
                    <a:pt x="152" y="120"/>
                    <a:pt x="161" y="129"/>
                    <a:pt x="161" y="141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98"/>
                    <a:pt x="215" y="61"/>
                    <a:pt x="177" y="46"/>
                  </a:cubicBezTo>
                  <a:moveTo>
                    <a:pt x="104" y="46"/>
                  </a:moveTo>
                  <a:cubicBezTo>
                    <a:pt x="66" y="61"/>
                    <a:pt x="40" y="98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140" y="39"/>
                  </a:moveTo>
                  <a:cubicBezTo>
                    <a:pt x="140" y="117"/>
                    <a:pt x="140" y="117"/>
                    <a:pt x="140" y="117"/>
                  </a:cubicBezTo>
                </a:path>
              </a:pathLst>
            </a:custGeom>
            <a:noFill/>
            <a:ln w="952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77895" y="2508250"/>
            <a:ext cx="651510" cy="651510"/>
            <a:chOff x="4543" y="3939"/>
            <a:chExt cx="1026" cy="1026"/>
          </a:xfrm>
        </p:grpSpPr>
        <p:sp>
          <p:nvSpPr>
            <p:cNvPr id="14" name="椭圆 13"/>
            <p:cNvSpPr/>
            <p:nvPr/>
          </p:nvSpPr>
          <p:spPr>
            <a:xfrm>
              <a:off x="4543" y="3939"/>
              <a:ext cx="1027" cy="10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signal_3" title="Icon of a communication tower with signal lines"/>
            <p:cNvSpPr>
              <a:spLocks noChangeAspect="1" noEditPoints="1"/>
            </p:cNvSpPr>
            <p:nvPr/>
          </p:nvSpPr>
          <p:spPr bwMode="auto">
            <a:xfrm>
              <a:off x="4837" y="4151"/>
              <a:ext cx="440" cy="604"/>
            </a:xfrm>
            <a:custGeom>
              <a:avLst/>
              <a:gdLst>
                <a:gd name="T0" fmla="*/ 96 w 253"/>
                <a:gd name="T1" fmla="*/ 87 h 347"/>
                <a:gd name="T2" fmla="*/ 126 w 253"/>
                <a:gd name="T3" fmla="*/ 57 h 347"/>
                <a:gd name="T4" fmla="*/ 156 w 253"/>
                <a:gd name="T5" fmla="*/ 87 h 347"/>
                <a:gd name="T6" fmla="*/ 126 w 253"/>
                <a:gd name="T7" fmla="*/ 117 h 347"/>
                <a:gd name="T8" fmla="*/ 96 w 253"/>
                <a:gd name="T9" fmla="*/ 87 h 347"/>
                <a:gd name="T10" fmla="*/ 38 w 253"/>
                <a:gd name="T11" fmla="*/ 347 h 347"/>
                <a:gd name="T12" fmla="*/ 116 w 253"/>
                <a:gd name="T13" fmla="*/ 115 h 347"/>
                <a:gd name="T14" fmla="*/ 213 w 253"/>
                <a:gd name="T15" fmla="*/ 347 h 347"/>
                <a:gd name="T16" fmla="*/ 135 w 253"/>
                <a:gd name="T17" fmla="*/ 116 h 347"/>
                <a:gd name="T18" fmla="*/ 85 w 253"/>
                <a:gd name="T19" fmla="*/ 209 h 347"/>
                <a:gd name="T20" fmla="*/ 167 w 253"/>
                <a:gd name="T21" fmla="*/ 209 h 347"/>
                <a:gd name="T22" fmla="*/ 59 w 253"/>
                <a:gd name="T23" fmla="*/ 283 h 347"/>
                <a:gd name="T24" fmla="*/ 192 w 253"/>
                <a:gd name="T25" fmla="*/ 283 h 347"/>
                <a:gd name="T26" fmla="*/ 35 w 253"/>
                <a:gd name="T27" fmla="*/ 0 h 347"/>
                <a:gd name="T28" fmla="*/ 0 w 253"/>
                <a:gd name="T29" fmla="*/ 86 h 347"/>
                <a:gd name="T30" fmla="*/ 36 w 253"/>
                <a:gd name="T31" fmla="*/ 173 h 347"/>
                <a:gd name="T32" fmla="*/ 72 w 253"/>
                <a:gd name="T33" fmla="*/ 38 h 347"/>
                <a:gd name="T34" fmla="*/ 52 w 253"/>
                <a:gd name="T35" fmla="*/ 87 h 347"/>
                <a:gd name="T36" fmla="*/ 72 w 253"/>
                <a:gd name="T37" fmla="*/ 135 h 347"/>
                <a:gd name="T38" fmla="*/ 216 w 253"/>
                <a:gd name="T39" fmla="*/ 173 h 347"/>
                <a:gd name="T40" fmla="*/ 253 w 253"/>
                <a:gd name="T41" fmla="*/ 86 h 347"/>
                <a:gd name="T42" fmla="*/ 217 w 253"/>
                <a:gd name="T43" fmla="*/ 0 h 347"/>
                <a:gd name="T44" fmla="*/ 180 w 253"/>
                <a:gd name="T45" fmla="*/ 135 h 347"/>
                <a:gd name="T46" fmla="*/ 200 w 253"/>
                <a:gd name="T47" fmla="*/ 87 h 347"/>
                <a:gd name="T48" fmla="*/ 180 w 253"/>
                <a:gd name="T49" fmla="*/ 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3" h="347">
                  <a:moveTo>
                    <a:pt x="96" y="87"/>
                  </a:moveTo>
                  <a:cubicBezTo>
                    <a:pt x="96" y="70"/>
                    <a:pt x="109" y="57"/>
                    <a:pt x="126" y="57"/>
                  </a:cubicBezTo>
                  <a:cubicBezTo>
                    <a:pt x="143" y="57"/>
                    <a:pt x="156" y="70"/>
                    <a:pt x="156" y="87"/>
                  </a:cubicBezTo>
                  <a:cubicBezTo>
                    <a:pt x="156" y="104"/>
                    <a:pt x="143" y="117"/>
                    <a:pt x="126" y="117"/>
                  </a:cubicBezTo>
                  <a:cubicBezTo>
                    <a:pt x="109" y="117"/>
                    <a:pt x="96" y="104"/>
                    <a:pt x="96" y="87"/>
                  </a:cubicBezTo>
                  <a:close/>
                  <a:moveTo>
                    <a:pt x="38" y="347"/>
                  </a:moveTo>
                  <a:cubicBezTo>
                    <a:pt x="116" y="115"/>
                    <a:pt x="116" y="115"/>
                    <a:pt x="116" y="115"/>
                  </a:cubicBezTo>
                  <a:moveTo>
                    <a:pt x="213" y="347"/>
                  </a:moveTo>
                  <a:cubicBezTo>
                    <a:pt x="135" y="116"/>
                    <a:pt x="135" y="116"/>
                    <a:pt x="135" y="116"/>
                  </a:cubicBezTo>
                  <a:moveTo>
                    <a:pt x="85" y="209"/>
                  </a:moveTo>
                  <a:cubicBezTo>
                    <a:pt x="167" y="209"/>
                    <a:pt x="167" y="209"/>
                    <a:pt x="167" y="209"/>
                  </a:cubicBezTo>
                  <a:moveTo>
                    <a:pt x="59" y="283"/>
                  </a:moveTo>
                  <a:cubicBezTo>
                    <a:pt x="192" y="283"/>
                    <a:pt x="192" y="283"/>
                    <a:pt x="192" y="283"/>
                  </a:cubicBezTo>
                  <a:moveTo>
                    <a:pt x="35" y="0"/>
                  </a:moveTo>
                  <a:cubicBezTo>
                    <a:pt x="13" y="22"/>
                    <a:pt x="0" y="52"/>
                    <a:pt x="0" y="86"/>
                  </a:cubicBezTo>
                  <a:cubicBezTo>
                    <a:pt x="0" y="120"/>
                    <a:pt x="13" y="151"/>
                    <a:pt x="36" y="173"/>
                  </a:cubicBezTo>
                  <a:moveTo>
                    <a:pt x="72" y="38"/>
                  </a:moveTo>
                  <a:cubicBezTo>
                    <a:pt x="60" y="50"/>
                    <a:pt x="52" y="68"/>
                    <a:pt x="52" y="87"/>
                  </a:cubicBezTo>
                  <a:cubicBezTo>
                    <a:pt x="52" y="105"/>
                    <a:pt x="60" y="122"/>
                    <a:pt x="72" y="135"/>
                  </a:cubicBezTo>
                  <a:moveTo>
                    <a:pt x="216" y="173"/>
                  </a:moveTo>
                  <a:cubicBezTo>
                    <a:pt x="239" y="151"/>
                    <a:pt x="253" y="120"/>
                    <a:pt x="253" y="86"/>
                  </a:cubicBezTo>
                  <a:cubicBezTo>
                    <a:pt x="253" y="52"/>
                    <a:pt x="239" y="22"/>
                    <a:pt x="217" y="0"/>
                  </a:cubicBezTo>
                  <a:moveTo>
                    <a:pt x="180" y="135"/>
                  </a:moveTo>
                  <a:cubicBezTo>
                    <a:pt x="192" y="122"/>
                    <a:pt x="200" y="105"/>
                    <a:pt x="200" y="87"/>
                  </a:cubicBezTo>
                  <a:cubicBezTo>
                    <a:pt x="200" y="68"/>
                    <a:pt x="192" y="50"/>
                    <a:pt x="180" y="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26330" y="3151505"/>
            <a:ext cx="651510" cy="651510"/>
            <a:chOff x="7758" y="5796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7758" y="5796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Intelligence" title="Icon of circles connected by crossing lines"/>
            <p:cNvSpPr>
              <a:spLocks noChangeAspect="1" noEditPoints="1"/>
            </p:cNvSpPr>
            <p:nvPr/>
          </p:nvSpPr>
          <p:spPr bwMode="auto">
            <a:xfrm>
              <a:off x="8007" y="6041"/>
              <a:ext cx="581" cy="558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grpFill/>
            <a:ln w="9525" cap="sq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  <p:bldP spid="25" grpId="0"/>
      <p:bldP spid="23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未来规划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468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8906" y="1560435"/>
            <a:ext cx="9180861" cy="3602911"/>
          </a:xfrm>
          <a:custGeom>
            <a:avLst/>
            <a:gdLst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33900 w 9020175"/>
              <a:gd name="connsiteY1" fmla="*/ 771525 h 3895725"/>
              <a:gd name="connsiteX2" fmla="*/ 9020175 w 9020175"/>
              <a:gd name="connsiteY2" fmla="*/ 0 h 3895725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163050"/>
              <a:gd name="connsiteY0" fmla="*/ 4067388 h 4067388"/>
              <a:gd name="connsiteX1" fmla="*/ 4676775 w 9163050"/>
              <a:gd name="connsiteY1" fmla="*/ 771738 h 4067388"/>
              <a:gd name="connsiteX2" fmla="*/ 9163050 w 9163050"/>
              <a:gd name="connsiteY2" fmla="*/ 213 h 4067388"/>
              <a:gd name="connsiteX0" fmla="*/ 0 w 9210675"/>
              <a:gd name="connsiteY0" fmla="*/ 4124556 h 4124556"/>
              <a:gd name="connsiteX1" fmla="*/ 4724400 w 9210675"/>
              <a:gd name="connsiteY1" fmla="*/ 771756 h 4124556"/>
              <a:gd name="connsiteX2" fmla="*/ 9210675 w 9210675"/>
              <a:gd name="connsiteY2" fmla="*/ 231 h 4124556"/>
              <a:gd name="connsiteX0" fmla="*/ 0 w 9182100"/>
              <a:gd name="connsiteY0" fmla="*/ 3921278 h 3921278"/>
              <a:gd name="connsiteX1" fmla="*/ 4724400 w 9182100"/>
              <a:gd name="connsiteY1" fmla="*/ 568478 h 3921278"/>
              <a:gd name="connsiteX2" fmla="*/ 9182100 w 9182100"/>
              <a:gd name="connsiteY2" fmla="*/ 6503 h 3921278"/>
              <a:gd name="connsiteX0" fmla="*/ 0 w 9182100"/>
              <a:gd name="connsiteY0" fmla="*/ 3969956 h 3969956"/>
              <a:gd name="connsiteX1" fmla="*/ 4724400 w 9182100"/>
              <a:gd name="connsiteY1" fmla="*/ 617156 h 3969956"/>
              <a:gd name="connsiteX2" fmla="*/ 9182100 w 9182100"/>
              <a:gd name="connsiteY2" fmla="*/ 55181 h 3969956"/>
              <a:gd name="connsiteX0" fmla="*/ 0 w 9182100"/>
              <a:gd name="connsiteY0" fmla="*/ 3978254 h 3978254"/>
              <a:gd name="connsiteX1" fmla="*/ 4724400 w 9182100"/>
              <a:gd name="connsiteY1" fmla="*/ 625454 h 3978254"/>
              <a:gd name="connsiteX2" fmla="*/ 9182100 w 9182100"/>
              <a:gd name="connsiteY2" fmla="*/ 63479 h 3978254"/>
              <a:gd name="connsiteX0" fmla="*/ 0 w 9182100"/>
              <a:gd name="connsiteY0" fmla="*/ 3994887 h 3994887"/>
              <a:gd name="connsiteX1" fmla="*/ 4724400 w 9182100"/>
              <a:gd name="connsiteY1" fmla="*/ 642087 h 3994887"/>
              <a:gd name="connsiteX2" fmla="*/ 9182100 w 9182100"/>
              <a:gd name="connsiteY2" fmla="*/ 80112 h 39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2100" h="3994887">
                <a:moveTo>
                  <a:pt x="0" y="3994887"/>
                </a:moveTo>
                <a:cubicBezTo>
                  <a:pt x="1215231" y="2805055"/>
                  <a:pt x="2908300" y="1380274"/>
                  <a:pt x="4724400" y="642087"/>
                </a:cubicBezTo>
                <a:cubicBezTo>
                  <a:pt x="6540500" y="-96100"/>
                  <a:pt x="8324056" y="-58795"/>
                  <a:pt x="9182100" y="80112"/>
                </a:cubicBez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29182" y="3713119"/>
            <a:ext cx="215971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84722" y="2429095"/>
            <a:ext cx="215971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5519" y="1609966"/>
            <a:ext cx="215971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64302" y="2356402"/>
            <a:ext cx="1149540" cy="1123950"/>
            <a:chOff x="1331640" y="1918189"/>
            <a:chExt cx="1149695" cy="1123950"/>
          </a:xfrm>
          <a:solidFill>
            <a:schemeClr val="accent1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0" name="椭圆形标注 39"/>
            <p:cNvSpPr/>
            <p:nvPr/>
          </p:nvSpPr>
          <p:spPr>
            <a:xfrm>
              <a:off x="1331640" y="1918189"/>
              <a:ext cx="1149695" cy="1123950"/>
            </a:xfrm>
            <a:prstGeom prst="wedgeEllipseCallout">
              <a:avLst>
                <a:gd name="adj1" fmla="val 23905"/>
                <a:gd name="adj2" fmla="val 58966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2925" y="2278347"/>
              <a:ext cx="1001192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第一阶段</a:t>
              </a:r>
            </a:p>
          </p:txBody>
        </p:sp>
      </p:grpSp>
      <p:grpSp>
        <p:nvGrpSpPr>
          <p:cNvPr id="5" name="组合 44"/>
          <p:cNvGrpSpPr/>
          <p:nvPr/>
        </p:nvGrpSpPr>
        <p:grpSpPr>
          <a:xfrm>
            <a:off x="5044937" y="552683"/>
            <a:ext cx="1149540" cy="1123950"/>
            <a:chOff x="4166431" y="757076"/>
            <a:chExt cx="1149695" cy="1123950"/>
          </a:xfrm>
          <a:solidFill>
            <a:schemeClr val="accent3"/>
          </a:solidFill>
          <a:effectLst/>
          <a:scene3d>
            <a:camera prst="orthographicFront">
              <a:rot lat="0" lon="0" rev="0"/>
            </a:camera>
            <a:lightRig rig="glow" dir="t"/>
          </a:scene3d>
        </p:grpSpPr>
        <p:sp>
          <p:nvSpPr>
            <p:cNvPr id="46" name="椭圆形标注 45"/>
            <p:cNvSpPr/>
            <p:nvPr/>
          </p:nvSpPr>
          <p:spPr>
            <a:xfrm>
              <a:off x="4166431" y="757076"/>
              <a:ext cx="1149695" cy="1123950"/>
            </a:xfrm>
            <a:prstGeom prst="wedgeEllipseCallout">
              <a:avLst>
                <a:gd name="adj1" fmla="val 47102"/>
                <a:gd name="adj2" fmla="val 40322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97669" y="1162643"/>
              <a:ext cx="968874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第三阶段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62581" y="1414422"/>
            <a:ext cx="2304946" cy="93870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参与解决项目遇到的难题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能独立开发和维护单独的项目模块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专业技能程序提升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1437" y="4090084"/>
            <a:ext cx="2561271" cy="75763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尽快熟悉公司的业务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加快储备项目中需要运用到的技术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熟练掌握即将要用到的开发技术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25316" y="1960476"/>
            <a:ext cx="1880702" cy="54680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业务全面，技术全面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反馈团队，做出更多成果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31540" y="33643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未来规划</a:t>
            </a:r>
            <a:endParaRPr lang="zh-CN" altLang="zh-CN" sz="1600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B52F88-9021-49FC-8857-0300FC2ED6AA}"/>
              </a:ext>
            </a:extLst>
          </p:cNvPr>
          <p:cNvGrpSpPr/>
          <p:nvPr/>
        </p:nvGrpSpPr>
        <p:grpSpPr>
          <a:xfrm>
            <a:off x="3989382" y="2585156"/>
            <a:ext cx="1149540" cy="1123950"/>
            <a:chOff x="3989382" y="2585156"/>
            <a:chExt cx="1149540" cy="1123950"/>
          </a:xfrm>
        </p:grpSpPr>
        <p:sp>
          <p:nvSpPr>
            <p:cNvPr id="43" name="椭圆形标注 42"/>
            <p:cNvSpPr/>
            <p:nvPr/>
          </p:nvSpPr>
          <p:spPr>
            <a:xfrm>
              <a:off x="3989382" y="2585156"/>
              <a:ext cx="1149540" cy="1123950"/>
            </a:xfrm>
            <a:prstGeom prst="wedgeEllipseCallout">
              <a:avLst>
                <a:gd name="adj1" fmla="val -50658"/>
                <a:gd name="adj2" fmla="val -40187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B96459F-789B-4FBC-BA3D-55E0E7886204}"/>
                </a:ext>
              </a:extLst>
            </p:cNvPr>
            <p:cNvSpPr txBox="1"/>
            <p:nvPr/>
          </p:nvSpPr>
          <p:spPr>
            <a:xfrm>
              <a:off x="4111924" y="2993242"/>
              <a:ext cx="920151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第二阶段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82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51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708" y="2249378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报告完毕 谢谢观看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23810-CFAF-4E6B-87BA-2E764F0337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672444"/>
            <a:ext cx="2041638" cy="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5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4052310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00741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首屏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控件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项目结构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538994-A9C3-4BE5-A986-357021E854D5}"/>
              </a:ext>
            </a:extLst>
          </p:cNvPr>
          <p:cNvGrpSpPr/>
          <p:nvPr/>
        </p:nvGrpSpPr>
        <p:grpSpPr>
          <a:xfrm>
            <a:off x="1994476" y="1478565"/>
            <a:ext cx="1139209" cy="1132467"/>
            <a:chOff x="1994476" y="1478565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06C285-84DE-478C-AD99-276E18C2568D}"/>
                </a:ext>
              </a:extLst>
            </p:cNvPr>
            <p:cNvGrpSpPr/>
            <p:nvPr/>
          </p:nvGrpSpPr>
          <p:grpSpPr>
            <a:xfrm>
              <a:off x="1994476" y="1478565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2633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1760921" y="3179504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熟悉系统代码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7997A4-4ABF-4442-96B4-8F6B026B351D}"/>
              </a:ext>
            </a:extLst>
          </p:cNvPr>
          <p:cNvGrpSpPr/>
          <p:nvPr/>
        </p:nvGrpSpPr>
        <p:grpSpPr>
          <a:xfrm>
            <a:off x="4181609" y="1478565"/>
            <a:ext cx="1139209" cy="1132467"/>
            <a:chOff x="4181609" y="1478565"/>
            <a:chExt cx="1139209" cy="1132467"/>
          </a:xfrm>
        </p:grpSpPr>
        <p:sp>
          <p:nvSpPr>
            <p:cNvPr id="84" name="泪滴形 83"/>
            <p:cNvSpPr/>
            <p:nvPr/>
          </p:nvSpPr>
          <p:spPr>
            <a:xfrm rot="8100000">
              <a:off x="4181609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90847" y="1584371"/>
              <a:ext cx="925609" cy="920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450439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87" name="圆角矩形 86"/>
          <p:cNvSpPr/>
          <p:nvPr/>
        </p:nvSpPr>
        <p:spPr>
          <a:xfrm>
            <a:off x="4031820" y="3179504"/>
            <a:ext cx="1427610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学习开源框架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6EC483-F364-4F2E-A87D-CA16A673C7C4}"/>
              </a:ext>
            </a:extLst>
          </p:cNvPr>
          <p:cNvGrpSpPr/>
          <p:nvPr/>
        </p:nvGrpSpPr>
        <p:grpSpPr>
          <a:xfrm>
            <a:off x="6366177" y="1478565"/>
            <a:ext cx="1139209" cy="1132467"/>
            <a:chOff x="6366177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6366177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6475415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6350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6372201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进行开发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661367" y="3832733"/>
            <a:ext cx="2184568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Prism/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UnityContainer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HandyControl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225664" y="3832733"/>
            <a:ext cx="1425110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增加功能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79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3" grpId="0" animBg="1"/>
      <p:bldP spid="87" grpId="0" animBg="1"/>
      <p:bldP spid="91" grpId="0" animBg="1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增加性能监控功能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72B9B6-0540-460E-B342-F88797A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1384412"/>
            <a:ext cx="6960685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7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2——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登录动画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A79ED-2FDB-437F-9F2C-3C12219F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89" y="1337922"/>
            <a:ext cx="5693727" cy="33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35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3——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4D927B-DE2E-4D8C-A589-D8CA37B4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86" y="1337922"/>
            <a:ext cx="5595064" cy="34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73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3983385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9135DEC-0F08-4F55-A3FB-6E24302E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09407"/>
              </p:ext>
            </p:extLst>
          </p:nvPr>
        </p:nvGraphicFramePr>
        <p:xfrm>
          <a:off x="569800" y="736340"/>
          <a:ext cx="8142661" cy="3996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697">
                  <a:extLst>
                    <a:ext uri="{9D8B030D-6E8A-4147-A177-3AD203B41FA5}">
                      <a16:colId xmlns:a16="http://schemas.microsoft.com/office/drawing/2014/main" val="2179198322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18334565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183173581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548401270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4053215094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95455189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789898285"/>
                    </a:ext>
                  </a:extLst>
                </a:gridCol>
              </a:tblGrid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ICONICS32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ICONICS64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HT for web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GeoServer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WPF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FSCADA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543700252"/>
                  </a:ext>
                </a:extLst>
              </a:tr>
              <a:tr h="6535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运行性能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不稳定。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在实际项目中，若长时间运行</a:t>
                      </a:r>
                      <a:r>
                        <a:rPr lang="en-US" altLang="zh-CN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组态程序，会存在偶发问题，难以排查原因。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一般。因为是封装好的软件，所以如果出现偶发</a:t>
                      </a:r>
                      <a:r>
                        <a:rPr lang="en-US" altLang="zh-CN" sz="600" u="none" strike="noStrike">
                          <a:effectLst/>
                        </a:rPr>
                        <a:t>BUG</a:t>
                      </a:r>
                      <a:r>
                        <a:rPr lang="zh-CN" altLang="en-US" sz="600" u="none" strike="noStrike">
                          <a:effectLst/>
                        </a:rPr>
                        <a:t>，难以定位。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流畅。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目前</a:t>
                      </a:r>
                      <a:r>
                        <a:rPr lang="en-US" altLang="zh-CN" sz="600" u="none" strike="noStrike" dirty="0">
                          <a:effectLst/>
                        </a:rPr>
                        <a:t>HT for web</a:t>
                      </a:r>
                      <a:r>
                        <a:rPr lang="zh-CN" altLang="en-US" sz="600" u="none" strike="noStrike" dirty="0">
                          <a:effectLst/>
                        </a:rPr>
                        <a:t>在我司投入开发将近一年，如</a:t>
                      </a:r>
                      <a:r>
                        <a:rPr lang="en-US" altLang="zh-CN" sz="600" u="none" strike="noStrike" dirty="0">
                          <a:effectLst/>
                        </a:rPr>
                        <a:t>MICS3.0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MICS Studio</a:t>
                      </a:r>
                      <a:r>
                        <a:rPr lang="zh-CN" altLang="en-US" sz="600" u="none" strike="noStrike" dirty="0">
                          <a:effectLst/>
                        </a:rPr>
                        <a:t>、红外测温系统，以及</a:t>
                      </a:r>
                      <a:r>
                        <a:rPr lang="en-US" altLang="zh-CN" sz="600" u="none" strike="noStrike" dirty="0">
                          <a:effectLst/>
                        </a:rPr>
                        <a:t>18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22</a:t>
                      </a:r>
                      <a:r>
                        <a:rPr lang="zh-CN" altLang="en-US" sz="600" u="none" strike="noStrike" dirty="0">
                          <a:effectLst/>
                        </a:rPr>
                        <a:t>号线也将运用。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在</a:t>
                      </a:r>
                      <a:r>
                        <a:rPr lang="en-US" altLang="zh-CN" sz="600" u="none" strike="noStrike" dirty="0">
                          <a:effectLst/>
                        </a:rPr>
                        <a:t>C/S</a:t>
                      </a:r>
                      <a:r>
                        <a:rPr lang="zh-CN" altLang="en-US" sz="600" u="none" strike="noStrike" dirty="0">
                          <a:effectLst/>
                        </a:rPr>
                        <a:t>端嵌入后使用流畅，暂无发现性能问题。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一般。内嵌进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的话，如果动画太多会有性能问题。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原生开发，无需嵌套任何插件，即可呈现在程序中，支持硬件加速，能保证长期稳定地运行。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一般。常规的工控组态软件，一般用于工厂产线之类的场景。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.NET </a:t>
                      </a:r>
                      <a:r>
                        <a:rPr lang="zh-CN" altLang="en-US" sz="600" u="none" strike="noStrike">
                          <a:effectLst/>
                        </a:rPr>
                        <a:t>和 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实现的软件，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HTML5</a:t>
                      </a:r>
                      <a:r>
                        <a:rPr lang="zh-CN" altLang="en-US" sz="600" u="none" strike="noStrike">
                          <a:effectLst/>
                        </a:rPr>
                        <a:t>实现。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628007095"/>
                  </a:ext>
                </a:extLst>
              </a:tr>
              <a:tr h="5445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界面效果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灵活性较低、可视化效果一般，界面较为粗糙，部分动画不能实现平滑过渡，无法实现科技蓝的设计风格。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良好。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能良好地显示界面，基于</a:t>
                      </a:r>
                      <a:r>
                        <a:rPr lang="en-US" altLang="zh-CN" sz="600" u="none" strike="noStrike" dirty="0">
                          <a:effectLst/>
                        </a:rPr>
                        <a:t>WPF</a:t>
                      </a:r>
                      <a:r>
                        <a:rPr lang="zh-CN" altLang="en-US" sz="600" u="none" strike="noStrike" dirty="0">
                          <a:effectLst/>
                        </a:rPr>
                        <a:t>实现的动画和特效。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优秀。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动画多样性可控，能良好地显示界面、动画、特效。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一般。这只是一个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服务器，用来做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的，通过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OpenLayers</a:t>
                      </a:r>
                      <a:r>
                        <a:rPr lang="zh-CN" altLang="en-US" sz="600" u="none" strike="noStrike" dirty="0">
                          <a:effectLst/>
                        </a:rPr>
                        <a:t>等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js</a:t>
                      </a:r>
                      <a:r>
                        <a:rPr lang="zh-CN" altLang="en-US" sz="600" u="none" strike="noStrike" dirty="0">
                          <a:effectLst/>
                        </a:rPr>
                        <a:t>库来画地图。可以实现线网功能，但是无法实现类似实时客流等动态效果。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本身对</a:t>
                      </a:r>
                      <a:r>
                        <a:rPr lang="en-US" altLang="zh-CN" sz="600" u="none" strike="noStrike">
                          <a:effectLst/>
                        </a:rPr>
                        <a:t>2D</a:t>
                      </a:r>
                      <a:r>
                        <a:rPr lang="zh-CN" altLang="en-US" sz="600" u="none" strike="noStrike">
                          <a:effectLst/>
                        </a:rPr>
                        <a:t>动画已经有良好的支持，所以基本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可以实现的动画和特效，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也可以原生实现，且可以达到跟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实现一样美观。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一般。只提供了简单的动画和图片，能满足产线的场景，但是不满足线网指挥中心所需要的现代化效果。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98188691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费用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单项目收费</a:t>
                      </a:r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r>
                        <a:rPr lang="zh-CN" altLang="en-US" sz="600" u="none" strike="noStrike" dirty="0">
                          <a:effectLst/>
                        </a:rPr>
                        <a:t>万，单产品</a:t>
                      </a:r>
                      <a:r>
                        <a:rPr lang="en-US" altLang="zh-CN" sz="600" u="none" strike="noStrike" dirty="0">
                          <a:effectLst/>
                        </a:rPr>
                        <a:t>20</a:t>
                      </a:r>
                      <a:r>
                        <a:rPr lang="zh-CN" altLang="en-US" sz="600" u="none" strike="noStrike" dirty="0">
                          <a:effectLst/>
                        </a:rPr>
                        <a:t>万。组态需要另外收费。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开源。基于</a:t>
                      </a:r>
                      <a:r>
                        <a:rPr lang="en-US" altLang="zh-CN" sz="600" u="none" strike="noStrike">
                          <a:effectLst/>
                        </a:rPr>
                        <a:t>GPL</a:t>
                      </a:r>
                      <a:r>
                        <a:rPr lang="zh-CN" altLang="en-US" sz="600" u="none" strike="noStrike">
                          <a:effectLst/>
                        </a:rPr>
                        <a:t>协议。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免费。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收费，一次性买断制，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8000</a:t>
                      </a:r>
                      <a:r>
                        <a:rPr lang="zh-CN" altLang="en-US" sz="600" u="none" strike="noStrike">
                          <a:effectLst/>
                        </a:rPr>
                        <a:t>起，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7000</a:t>
                      </a:r>
                      <a:r>
                        <a:rPr lang="zh-CN" altLang="en-US" sz="600" u="none" strike="noStrike">
                          <a:effectLst/>
                        </a:rPr>
                        <a:t>起。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920477428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开发效率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图符编辑繁琐，</a:t>
                      </a:r>
                      <a:r>
                        <a:rPr lang="en-US" altLang="zh-CN" sz="600" u="none" strike="noStrike">
                          <a:effectLst/>
                        </a:rPr>
                        <a:t>MICS</a:t>
                      </a:r>
                      <a:r>
                        <a:rPr lang="zh-CN" altLang="en-US" sz="600" u="none" strike="noStrike">
                          <a:effectLst/>
                        </a:rPr>
                        <a:t>原来购买的是网页版，处理很麻烦，对移动端支持不太好。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一般。</a:t>
                      </a: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很高。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支持快速的二次开发。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197656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资源占用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较低。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7088945"/>
                  </a:ext>
                </a:extLst>
              </a:tr>
              <a:tr h="7624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支持平台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Windows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、移动端。</a:t>
                      </a:r>
                      <a:endParaRPr lang="en-US" sz="600" u="none" strike="noStrike" dirty="0">
                        <a:effectLst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移动端、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PC</a:t>
                      </a:r>
                      <a:r>
                        <a:rPr lang="zh-CN" altLang="en-US" sz="600" u="none" strike="noStrike" dirty="0">
                          <a:effectLst/>
                        </a:rPr>
                        <a:t>端等能运行浏览器的平台。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移动端、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端、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端等能运行浏览器的平台。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是常用的地图服务软件，编辑好的地图信息可上传到</a:t>
                      </a: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，供其他端的调用，但只能用过</a:t>
                      </a:r>
                      <a:r>
                        <a:rPr lang="en-US" altLang="zh-CN" sz="600" u="none" strike="noStrike">
                          <a:effectLst/>
                        </a:rPr>
                        <a:t>OpenLayers</a:t>
                      </a:r>
                      <a:r>
                        <a:rPr lang="zh-CN" altLang="en-US" sz="600" u="none" strike="noStrike">
                          <a:effectLst/>
                        </a:rPr>
                        <a:t>这种</a:t>
                      </a:r>
                      <a:r>
                        <a:rPr lang="en-US" altLang="zh-CN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的</a:t>
                      </a:r>
                      <a:r>
                        <a:rPr lang="en-US" altLang="zh-CN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的类库呈现，即需要通过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的形式来展示。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只支持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只要能运行浏览器都支持。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844284469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交互方式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altLang="zh-CN" sz="600" u="none" strike="noStrike">
                          <a:effectLst/>
                        </a:rPr>
                        <a:t>WCF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前台：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WCF</a:t>
                      </a:r>
                      <a:r>
                        <a:rPr lang="zh-CN" altLang="en-US" sz="600" u="none" strike="noStrike" dirty="0">
                          <a:effectLst/>
                        </a:rPr>
                        <a:t>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后台：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OPC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WebService</a:t>
                      </a:r>
                      <a:r>
                        <a:rPr lang="zh-CN" altLang="en-US" sz="600" u="none" strike="noStrike" dirty="0">
                          <a:effectLst/>
                        </a:rPr>
                        <a:t>等。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WebSocket。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RESTful。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前台：函数调用、事件、委托、属性等。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MQ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RPC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RESTful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85210255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所需技术栈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JavaScript、HTML5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前端技术栈。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知识、</a:t>
                      </a:r>
                      <a:r>
                        <a:rPr lang="en-US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C#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altLang="zh-CN" sz="600" u="none" strike="noStrike">
                          <a:effectLst/>
                        </a:rPr>
                        <a:t>Windows</a:t>
                      </a:r>
                      <a:r>
                        <a:rPr lang="zh-CN" altLang="en-US" sz="600" u="none" strike="noStrike">
                          <a:effectLst/>
                        </a:rPr>
                        <a:t>客户端技术栈。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熟悉</a:t>
                      </a:r>
                      <a:r>
                        <a:rPr lang="en-US" sz="600" u="none" strike="noStrike" dirty="0">
                          <a:effectLst/>
                        </a:rPr>
                        <a:t>FSCADA</a:t>
                      </a:r>
                      <a:r>
                        <a:rPr lang="zh-CN" altLang="en-US" sz="600" u="none" strike="noStrike" dirty="0">
                          <a:effectLst/>
                        </a:rPr>
                        <a:t>套件，</a:t>
                      </a:r>
                      <a:r>
                        <a:rPr lang="en-US" sz="600" u="none" strike="noStrike" dirty="0">
                          <a:effectLst/>
                        </a:rPr>
                        <a:t>C#</a:t>
                      </a:r>
                      <a:r>
                        <a:rPr lang="zh-CN" altLang="en-US" sz="600" u="none" strike="noStrike" dirty="0">
                          <a:effectLst/>
                        </a:rPr>
                        <a:t>和</a:t>
                      </a:r>
                      <a:r>
                        <a:rPr lang="en-US" sz="600" u="none" strike="noStrike" dirty="0">
                          <a:effectLst/>
                        </a:rPr>
                        <a:t>JS。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8232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40804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第一PPT，www.1ppt.com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1700</Words>
  <Application>Microsoft Office PowerPoint</Application>
  <PresentationFormat>自定义</PresentationFormat>
  <Paragraphs>260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宋体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蓝色简洁述职报告</dc:title>
  <dc:creator>第一PPT</dc:creator>
  <cp:keywords>www.1ppt.com</cp:keywords>
  <dc:description>www.1ppt.com</dc:description>
  <cp:lastModifiedBy>YB Jonathan</cp:lastModifiedBy>
  <cp:revision>91</cp:revision>
  <dcterms:created xsi:type="dcterms:W3CDTF">2017-06-16T01:06:50Z</dcterms:created>
  <dcterms:modified xsi:type="dcterms:W3CDTF">2020-08-13T02:43:20Z</dcterms:modified>
</cp:coreProperties>
</file>